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67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68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66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9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07" r:id="rId83"/>
    <p:sldId id="40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1463"/>
  </p:normalViewPr>
  <p:slideViewPr>
    <p:cSldViewPr snapToGrid="0" snapToObjects="1">
      <p:cViewPr>
        <p:scale>
          <a:sx n="108" d="100"/>
          <a:sy n="108" d="100"/>
        </p:scale>
        <p:origin x="12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Deep Learning in NLP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0324" y="5787213"/>
            <a:ext cx="538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Many </a:t>
            </a:r>
            <a:r>
              <a:rPr lang="en-US" smtClean="0"/>
              <a:t>slides adapted from Richard Socher, Tom Mitchell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"/>
          <a:stretch/>
        </p:blipFill>
        <p:spPr>
          <a:xfrm>
            <a:off x="1524000" y="0"/>
            <a:ext cx="9144000" cy="64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7"/>
          <a:stretch/>
        </p:blipFill>
        <p:spPr>
          <a:xfrm>
            <a:off x="1312126" y="111512"/>
            <a:ext cx="9571463" cy="66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9"/>
          <a:stretch/>
        </p:blipFill>
        <p:spPr>
          <a:xfrm>
            <a:off x="1524000" y="0"/>
            <a:ext cx="9144000" cy="63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7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"/>
          <a:stretch/>
        </p:blipFill>
        <p:spPr>
          <a:xfrm>
            <a:off x="1524000" y="190005"/>
            <a:ext cx="9144000" cy="628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0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6"/>
          <a:stretch/>
        </p:blipFill>
        <p:spPr>
          <a:xfrm>
            <a:off x="1323278" y="40543"/>
            <a:ext cx="9671824" cy="68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5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49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2"/>
          <a:stretch/>
        </p:blipFill>
        <p:spPr>
          <a:xfrm>
            <a:off x="988741" y="181664"/>
            <a:ext cx="9638372" cy="66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8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8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3"/>
          <a:stretch/>
        </p:blipFill>
        <p:spPr>
          <a:xfrm>
            <a:off x="1524000" y="0"/>
            <a:ext cx="9144000" cy="61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37" y="3286744"/>
            <a:ext cx="10515600" cy="1325563"/>
          </a:xfrm>
        </p:spPr>
        <p:txBody>
          <a:bodyPr/>
          <a:lstStyle/>
          <a:p>
            <a:r>
              <a:rPr lang="en-US" smtClean="0"/>
              <a:t>Neural Network Language Models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6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Deep Learning</a:t>
            </a:r>
          </a:p>
          <a:p>
            <a:pPr lvl="1"/>
            <a:r>
              <a:rPr lang="en-US" smtClean="0"/>
              <a:t>Learning Representations of Inputs</a:t>
            </a:r>
          </a:p>
          <a:p>
            <a:r>
              <a:rPr lang="en-US" smtClean="0"/>
              <a:t>Neural Networks</a:t>
            </a:r>
          </a:p>
          <a:p>
            <a:pPr lvl="1"/>
            <a:r>
              <a:rPr lang="en-US" smtClean="0"/>
              <a:t>Layers of Logistic Regression</a:t>
            </a:r>
          </a:p>
          <a:p>
            <a:pPr lvl="1"/>
            <a:r>
              <a:rPr lang="en-US" smtClean="0"/>
              <a:t>Can represent any nonlinear function (with a large enough network)</a:t>
            </a:r>
          </a:p>
          <a:p>
            <a:pPr lvl="1"/>
            <a:r>
              <a:rPr lang="en-US" smtClean="0"/>
              <a:t>Training with backpropagation</a:t>
            </a:r>
          </a:p>
          <a:p>
            <a:r>
              <a:rPr lang="en-US" smtClean="0"/>
              <a:t>Recent breakthroughs in predictive tasks</a:t>
            </a:r>
          </a:p>
          <a:p>
            <a:pPr lvl="1"/>
            <a:r>
              <a:rPr lang="en-US" smtClean="0"/>
              <a:t>Speech Recognition</a:t>
            </a:r>
          </a:p>
          <a:p>
            <a:pPr lvl="1"/>
            <a:r>
              <a:rPr lang="en-US" smtClean="0"/>
              <a:t>Object Recognition (computer vision)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Q: How to model sequences with neural Networks?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Fixed number of inputs.</a:t>
            </a:r>
          </a:p>
          <a:p>
            <a:endParaRPr lang="is-I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37" y="2879123"/>
            <a:ext cx="6607808" cy="38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4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How about just predicting the next word in the input?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Q: what about just predicting the next word?</a:t>
            </a:r>
          </a:p>
          <a:p>
            <a:r>
              <a:rPr lang="en-US" smtClean="0"/>
              <a:t>From the context?</a:t>
            </a:r>
          </a:p>
          <a:p>
            <a:pPr lvl="1"/>
            <a:r>
              <a:rPr lang="en-US" smtClean="0"/>
              <a:t>No longer a language model</a:t>
            </a:r>
          </a:p>
          <a:p>
            <a:pPr lvl="1"/>
            <a:endParaRPr lang="en-US"/>
          </a:p>
          <a:p>
            <a:r>
              <a:rPr lang="is-IS" smtClean="0"/>
              <a:t>Word2Vec!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64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Word2vec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02" y="2441316"/>
            <a:ext cx="8435995" cy="423415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04350"/>
            <a:ext cx="10515600" cy="4351338"/>
          </a:xfrm>
        </p:spPr>
        <p:txBody>
          <a:bodyPr/>
          <a:lstStyle/>
          <a:p>
            <a:r>
              <a:rPr lang="en-US" smtClean="0"/>
              <a:t>Learn continuous word embedding for each word</a:t>
            </a:r>
          </a:p>
          <a:p>
            <a:pPr lvl="1"/>
            <a:r>
              <a:rPr lang="en-US" smtClean="0"/>
              <a:t>Each word represented by a vector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Using more than one word of context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38" y="1703388"/>
            <a:ext cx="4585080" cy="5167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1665"/>
            <a:ext cx="4463201" cy="52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3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9"/>
          <a:stretch/>
        </p:blipFill>
        <p:spPr>
          <a:xfrm>
            <a:off x="1468244" y="379142"/>
            <a:ext cx="9144000" cy="39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Word2Vec: fast to train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Word2Vec is a fairly simple model,</a:t>
            </a:r>
          </a:p>
          <a:p>
            <a:r>
              <a:rPr lang="en-US" smtClean="0"/>
              <a:t>But Can efficiently train word vectors on really big corpora</a:t>
            </a:r>
          </a:p>
          <a:p>
            <a:r>
              <a:rPr lang="en-US" smtClean="0"/>
              <a:t>This is probably the main advantage of Word2vec</a:t>
            </a:r>
            <a:r>
              <a:rPr lang="is-IS"/>
              <a:t> </a:t>
            </a:r>
            <a:r>
              <a:rPr lang="is-IS" smtClean="0"/>
              <a:t>over other approaches...</a:t>
            </a:r>
          </a:p>
          <a:p>
            <a:pPr lvl="1"/>
            <a:r>
              <a:rPr lang="is-IS" smtClean="0"/>
              <a:t>Principal Component Analysis</a:t>
            </a:r>
          </a:p>
          <a:p>
            <a:pPr lvl="1"/>
            <a:r>
              <a:rPr lang="is-IS" smtClean="0"/>
              <a:t>Recurrent Neural Network Language Models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140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00801" y="401594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man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72898" y="122331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queen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20465" y="195648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</a:t>
            </a:r>
            <a:r>
              <a:rPr lang="en-US" smtClean="0"/>
              <a:t>ing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04735" y="1000897"/>
            <a:ext cx="0" cy="518983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124201" y="4831492"/>
            <a:ext cx="5809734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904735" y="3595816"/>
            <a:ext cx="1248032" cy="1235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5" idx="1"/>
          </p:cNvCxnSpPr>
          <p:nvPr/>
        </p:nvCxnSpPr>
        <p:spPr>
          <a:xfrm flipV="1">
            <a:off x="3904734" y="4200612"/>
            <a:ext cx="2496067" cy="630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904733" y="1516452"/>
            <a:ext cx="1865872" cy="3315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2"/>
          </p:cNvCxnSpPr>
          <p:nvPr/>
        </p:nvCxnSpPr>
        <p:spPr>
          <a:xfrm flipV="1">
            <a:off x="3904732" y="2325819"/>
            <a:ext cx="3602030" cy="2505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45677" y="3352800"/>
            <a:ext cx="88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woman</a:t>
            </a:r>
            <a:endParaRPr lang="en-US"/>
          </a:p>
        </p:txBody>
      </p:sp>
      <p:cxnSp>
        <p:nvCxnSpPr>
          <p:cNvPr id="31" name="Straight Arrow Connector 30"/>
          <p:cNvCxnSpPr>
            <a:endCxn id="6" idx="2"/>
          </p:cNvCxnSpPr>
          <p:nvPr/>
        </p:nvCxnSpPr>
        <p:spPr>
          <a:xfrm flipH="1" flipV="1">
            <a:off x="5488844" y="3722132"/>
            <a:ext cx="1062296" cy="4112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1"/>
            <a:endCxn id="7" idx="2"/>
          </p:cNvCxnSpPr>
          <p:nvPr/>
        </p:nvCxnSpPr>
        <p:spPr>
          <a:xfrm flipH="1" flipV="1">
            <a:off x="5963390" y="1592651"/>
            <a:ext cx="1257075" cy="5485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837669" y="5673807"/>
            <a:ext cx="393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VEC(king) + VEC(woman) - VEC(man) = 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35" y="0"/>
            <a:ext cx="10465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638" y="1455993"/>
            <a:ext cx="4370172" cy="4391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493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977" y="2914177"/>
            <a:ext cx="5000023" cy="1371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58" y="5918802"/>
            <a:ext cx="12192000" cy="8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4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99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Recurrent Neural Network Language Models</a:t>
            </a: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91" y="6242565"/>
            <a:ext cx="469900" cy="2794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134" y="6242565"/>
            <a:ext cx="482600" cy="2794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284" y="6229865"/>
            <a:ext cx="482600" cy="292100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124465" y="1863210"/>
            <a:ext cx="3407375" cy="4142174"/>
            <a:chOff x="1124465" y="1863210"/>
            <a:chExt cx="3407375" cy="4142174"/>
          </a:xfrm>
        </p:grpSpPr>
        <p:grpSp>
          <p:nvGrpSpPr>
            <p:cNvPr id="36" name="Group 35"/>
            <p:cNvGrpSpPr/>
            <p:nvPr/>
          </p:nvGrpSpPr>
          <p:grpSpPr>
            <a:xfrm>
              <a:off x="1124465" y="2285617"/>
              <a:ext cx="3407375" cy="3719767"/>
              <a:chOff x="1124465" y="2285617"/>
              <a:chExt cx="3407375" cy="371976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124465" y="5585254"/>
                <a:ext cx="2197958" cy="420130"/>
                <a:chOff x="2261286" y="4361935"/>
                <a:chExt cx="2197958" cy="420130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261286" y="4361935"/>
                  <a:ext cx="1890584" cy="4201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2347783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2798804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3734829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3260637" y="4361935"/>
                  <a:ext cx="11986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s-IS" smtClean="0"/>
                    <a:t>…</a:t>
                  </a:r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 rot="5400000">
                <a:off x="1709094" y="4101027"/>
                <a:ext cx="2197958" cy="420130"/>
                <a:chOff x="2261286" y="4361935"/>
                <a:chExt cx="2197958" cy="420130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2261286" y="4361935"/>
                  <a:ext cx="1890584" cy="4201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2347783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2798804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3734829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3260637" y="4361935"/>
                  <a:ext cx="11986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s-IS" smtClean="0"/>
                    <a:t>…</a:t>
                  </a:r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333882" y="2285617"/>
                <a:ext cx="2197958" cy="420130"/>
                <a:chOff x="2261286" y="4361935"/>
                <a:chExt cx="2197958" cy="4201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2261286" y="4361935"/>
                  <a:ext cx="1890584" cy="4201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2347783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798804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3734829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260637" y="4361935"/>
                  <a:ext cx="11986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s-IS" smtClean="0"/>
                    <a:t>…</a:t>
                  </a:r>
                  <a:endParaRPr lang="en-US"/>
                </a:p>
              </p:txBody>
            </p:sp>
          </p:grpSp>
          <p:cxnSp>
            <p:nvCxnSpPr>
              <p:cNvPr id="23" name="Elbow Connector 22"/>
              <p:cNvCxnSpPr>
                <a:stCxn id="4" idx="0"/>
                <a:endCxn id="11" idx="2"/>
              </p:cNvCxnSpPr>
              <p:nvPr/>
            </p:nvCxnSpPr>
            <p:spPr>
              <a:xfrm rot="5400000" flipH="1" flipV="1">
                <a:off x="1619958" y="4607205"/>
                <a:ext cx="1427849" cy="528251"/>
              </a:xfrm>
              <a:prstGeom prst="bentConnector4">
                <a:avLst>
                  <a:gd name="adj1" fmla="val 42644"/>
                  <a:gd name="adj2" fmla="val 0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>
                <a:stCxn id="11" idx="0"/>
                <a:endCxn id="17" idx="2"/>
              </p:cNvCxnSpPr>
              <p:nvPr/>
            </p:nvCxnSpPr>
            <p:spPr>
              <a:xfrm flipV="1">
                <a:off x="3018138" y="2705747"/>
                <a:ext cx="261036" cy="1451658"/>
              </a:xfrm>
              <a:prstGeom prst="bentConnector4">
                <a:avLst>
                  <a:gd name="adj1" fmla="val 101776"/>
                  <a:gd name="adj2" fmla="val 57235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038" y="1863210"/>
              <a:ext cx="482600" cy="279400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3018138" y="1883469"/>
            <a:ext cx="4517938" cy="4171342"/>
            <a:chOff x="3018138" y="1883469"/>
            <a:chExt cx="4517938" cy="4171342"/>
          </a:xfrm>
        </p:grpSpPr>
        <p:grpSp>
          <p:nvGrpSpPr>
            <p:cNvPr id="37" name="Group 36"/>
            <p:cNvGrpSpPr/>
            <p:nvPr/>
          </p:nvGrpSpPr>
          <p:grpSpPr>
            <a:xfrm>
              <a:off x="3018138" y="2335044"/>
              <a:ext cx="4517938" cy="3719767"/>
              <a:chOff x="13902" y="2285617"/>
              <a:chExt cx="4517938" cy="3719767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1124465" y="5585254"/>
                <a:ext cx="2197958" cy="420130"/>
                <a:chOff x="2261286" y="4361935"/>
                <a:chExt cx="2197958" cy="420130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2261286" y="4361935"/>
                  <a:ext cx="1890584" cy="4201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2347783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2798804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734829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3260637" y="4361935"/>
                  <a:ext cx="11986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s-IS" smtClean="0"/>
                    <a:t>…</a:t>
                  </a:r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 rot="5400000">
                <a:off x="1709094" y="4101027"/>
                <a:ext cx="2197958" cy="420130"/>
                <a:chOff x="2261286" y="4361935"/>
                <a:chExt cx="2197958" cy="420130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261286" y="4361935"/>
                  <a:ext cx="1890584" cy="4201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2347783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2798804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734829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260637" y="4361935"/>
                  <a:ext cx="11986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s-IS" smtClean="0"/>
                    <a:t>…</a:t>
                  </a:r>
                  <a:endParaRPr lang="en-US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2333882" y="2285617"/>
                <a:ext cx="2197958" cy="420130"/>
                <a:chOff x="2261286" y="4361935"/>
                <a:chExt cx="2197958" cy="42013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2261286" y="4361935"/>
                  <a:ext cx="1890584" cy="4201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347783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798804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3734829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260637" y="4361935"/>
                  <a:ext cx="11986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s-IS" smtClean="0"/>
                    <a:t>…</a:t>
                  </a:r>
                  <a:endParaRPr lang="en-US"/>
                </a:p>
              </p:txBody>
            </p:sp>
          </p:grpSp>
          <p:cxnSp>
            <p:nvCxnSpPr>
              <p:cNvPr id="41" name="Elbow Connector 40"/>
              <p:cNvCxnSpPr>
                <a:stCxn id="53" idx="0"/>
                <a:endCxn id="48" idx="2"/>
              </p:cNvCxnSpPr>
              <p:nvPr/>
            </p:nvCxnSpPr>
            <p:spPr>
              <a:xfrm rot="5400000" flipH="1" flipV="1">
                <a:off x="1619958" y="4607205"/>
                <a:ext cx="1427849" cy="528251"/>
              </a:xfrm>
              <a:prstGeom prst="bentConnector4">
                <a:avLst>
                  <a:gd name="adj1" fmla="val 42644"/>
                  <a:gd name="adj2" fmla="val 0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Elbow Connector 41"/>
              <p:cNvCxnSpPr>
                <a:stCxn id="48" idx="0"/>
                <a:endCxn id="43" idx="2"/>
              </p:cNvCxnSpPr>
              <p:nvPr/>
            </p:nvCxnSpPr>
            <p:spPr>
              <a:xfrm flipV="1">
                <a:off x="3018138" y="2705747"/>
                <a:ext cx="261036" cy="1451658"/>
              </a:xfrm>
              <a:prstGeom prst="bentConnector4">
                <a:avLst>
                  <a:gd name="adj1" fmla="val 101776"/>
                  <a:gd name="adj2" fmla="val 57235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Elbow Connector 86"/>
              <p:cNvCxnSpPr>
                <a:stCxn id="11" idx="0"/>
              </p:cNvCxnSpPr>
              <p:nvPr/>
            </p:nvCxnSpPr>
            <p:spPr>
              <a:xfrm flipV="1">
                <a:off x="13902" y="3570459"/>
                <a:ext cx="2567115" cy="537519"/>
              </a:xfrm>
              <a:prstGeom prst="bentConnector3">
                <a:avLst>
                  <a:gd name="adj1" fmla="val 50000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3106" y="1883469"/>
              <a:ext cx="482600" cy="292100"/>
            </a:xfrm>
            <a:prstGeom prst="rect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>
            <a:off x="6022374" y="1899555"/>
            <a:ext cx="5322402" cy="4155256"/>
            <a:chOff x="6022374" y="1899555"/>
            <a:chExt cx="5322402" cy="4155256"/>
          </a:xfrm>
        </p:grpSpPr>
        <p:grpSp>
          <p:nvGrpSpPr>
            <p:cNvPr id="83" name="Group 82"/>
            <p:cNvGrpSpPr/>
            <p:nvPr/>
          </p:nvGrpSpPr>
          <p:grpSpPr>
            <a:xfrm>
              <a:off x="6022374" y="2335044"/>
              <a:ext cx="5322402" cy="3719767"/>
              <a:chOff x="6022374" y="2335044"/>
              <a:chExt cx="5322402" cy="3719767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6022374" y="2335044"/>
                <a:ext cx="4907175" cy="3719767"/>
                <a:chOff x="-128201" y="2285617"/>
                <a:chExt cx="4907175" cy="3719767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1124465" y="5585254"/>
                  <a:ext cx="2197958" cy="420130"/>
                  <a:chOff x="2261286" y="4361935"/>
                  <a:chExt cx="2197958" cy="420130"/>
                </a:xfrm>
              </p:grpSpPr>
              <p:sp>
                <p:nvSpPr>
                  <p:cNvPr id="77" name="Rectangle 76"/>
                  <p:cNvSpPr/>
                  <p:nvPr/>
                </p:nvSpPr>
                <p:spPr>
                  <a:xfrm>
                    <a:off x="2261286" y="4361935"/>
                    <a:ext cx="1890584" cy="4201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/>
                  <p:cNvSpPr/>
                  <p:nvPr/>
                </p:nvSpPr>
                <p:spPr>
                  <a:xfrm>
                    <a:off x="2347783" y="4411362"/>
                    <a:ext cx="321276" cy="32127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2798804" y="4411362"/>
                    <a:ext cx="321276" cy="32127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>
                  <a:xfrm>
                    <a:off x="3734829" y="4411362"/>
                    <a:ext cx="321276" cy="32127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3260637" y="4361935"/>
                    <a:ext cx="11986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s-IS" smtClean="0"/>
                      <a:t>…</a:t>
                    </a:r>
                    <a:endParaRPr lang="en-US"/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 rot="5400000">
                  <a:off x="1709094" y="4101027"/>
                  <a:ext cx="2197958" cy="420130"/>
                  <a:chOff x="2261286" y="4361935"/>
                  <a:chExt cx="2197958" cy="420130"/>
                </a:xfrm>
              </p:grpSpPr>
              <p:sp>
                <p:nvSpPr>
                  <p:cNvPr id="72" name="Rectangle 71"/>
                  <p:cNvSpPr/>
                  <p:nvPr/>
                </p:nvSpPr>
                <p:spPr>
                  <a:xfrm>
                    <a:off x="2261286" y="4361935"/>
                    <a:ext cx="1890584" cy="4201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2347783" y="4411362"/>
                    <a:ext cx="321276" cy="32127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>
                  <a:xfrm>
                    <a:off x="2798804" y="4411362"/>
                    <a:ext cx="321276" cy="32127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3734829" y="4411362"/>
                    <a:ext cx="321276" cy="32127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3260637" y="4361935"/>
                    <a:ext cx="11986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s-IS" smtClean="0"/>
                      <a:t>…</a:t>
                    </a:r>
                    <a:endParaRPr lang="en-US"/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2333882" y="2285617"/>
                  <a:ext cx="2197958" cy="420130"/>
                  <a:chOff x="2261286" y="4361935"/>
                  <a:chExt cx="2197958" cy="420130"/>
                </a:xfrm>
              </p:grpSpPr>
              <p:sp>
                <p:nvSpPr>
                  <p:cNvPr id="67" name="Rectangle 66"/>
                  <p:cNvSpPr/>
                  <p:nvPr/>
                </p:nvSpPr>
                <p:spPr>
                  <a:xfrm>
                    <a:off x="2261286" y="4361935"/>
                    <a:ext cx="1890584" cy="42013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2347783" y="4411362"/>
                    <a:ext cx="321276" cy="32127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2798804" y="4411362"/>
                    <a:ext cx="321276" cy="32127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3734829" y="4411362"/>
                    <a:ext cx="321276" cy="321276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3260637" y="4361935"/>
                    <a:ext cx="11986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s-IS" smtClean="0"/>
                      <a:t>…</a:t>
                    </a:r>
                    <a:endParaRPr lang="en-US"/>
                  </a:p>
                </p:txBody>
              </p:sp>
            </p:grpSp>
            <p:cxnSp>
              <p:nvCxnSpPr>
                <p:cNvPr id="65" name="Elbow Connector 64"/>
                <p:cNvCxnSpPr>
                  <a:stCxn id="77" idx="0"/>
                  <a:endCxn id="72" idx="2"/>
                </p:cNvCxnSpPr>
                <p:nvPr/>
              </p:nvCxnSpPr>
              <p:spPr>
                <a:xfrm rot="5400000" flipH="1" flipV="1">
                  <a:off x="1619958" y="4607205"/>
                  <a:ext cx="1427849" cy="528251"/>
                </a:xfrm>
                <a:prstGeom prst="bentConnector4">
                  <a:avLst>
                    <a:gd name="adj1" fmla="val 42644"/>
                    <a:gd name="adj2" fmla="val 0"/>
                  </a:avLst>
                </a:prstGeom>
                <a:ln w="476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lbow Connector 65"/>
                <p:cNvCxnSpPr>
                  <a:stCxn id="72" idx="0"/>
                  <a:endCxn id="67" idx="2"/>
                </p:cNvCxnSpPr>
                <p:nvPr/>
              </p:nvCxnSpPr>
              <p:spPr>
                <a:xfrm flipV="1">
                  <a:off x="3018138" y="2705747"/>
                  <a:ext cx="261036" cy="1451658"/>
                </a:xfrm>
                <a:prstGeom prst="bentConnector4">
                  <a:avLst>
                    <a:gd name="adj1" fmla="val 101776"/>
                    <a:gd name="adj2" fmla="val 57235"/>
                  </a:avLst>
                </a:prstGeom>
                <a:ln w="476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lbow Connector 89"/>
                <p:cNvCxnSpPr>
                  <a:stCxn id="48" idx="0"/>
                </p:cNvCxnSpPr>
                <p:nvPr/>
              </p:nvCxnSpPr>
              <p:spPr>
                <a:xfrm flipV="1">
                  <a:off x="-128201" y="3561877"/>
                  <a:ext cx="2709218" cy="595528"/>
                </a:xfrm>
                <a:prstGeom prst="bentConnector3">
                  <a:avLst>
                    <a:gd name="adj1" fmla="val 50000"/>
                  </a:avLst>
                </a:prstGeom>
                <a:ln w="476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lbow Connector 92"/>
                <p:cNvCxnSpPr>
                  <a:stCxn id="72" idx="0"/>
                </p:cNvCxnSpPr>
                <p:nvPr/>
              </p:nvCxnSpPr>
              <p:spPr>
                <a:xfrm flipV="1">
                  <a:off x="3018138" y="3543686"/>
                  <a:ext cx="1760836" cy="613719"/>
                </a:xfrm>
                <a:prstGeom prst="bentConnector3">
                  <a:avLst>
                    <a:gd name="adj1" fmla="val 50000"/>
                  </a:avLst>
                </a:prstGeom>
                <a:ln w="476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81"/>
              <p:cNvSpPr txBox="1"/>
              <p:nvPr/>
            </p:nvSpPr>
            <p:spPr>
              <a:xfrm>
                <a:off x="10682415" y="3526566"/>
                <a:ext cx="66236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5400" smtClean="0"/>
                  <a:t>…</a:t>
                </a:r>
                <a:endParaRPr lang="en-US" sz="5400"/>
              </a:p>
            </p:txBody>
          </p:sp>
        </p:grp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9286" y="1899555"/>
              <a:ext cx="4953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5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8"/>
          <a:stretch/>
        </p:blipFill>
        <p:spPr>
          <a:xfrm>
            <a:off x="1524000" y="0"/>
            <a:ext cx="9144000" cy="62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1325216" y="0"/>
            <a:ext cx="9806609" cy="67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RNN language models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38615"/>
            <a:ext cx="10515600" cy="3038347"/>
          </a:xfrm>
        </p:spPr>
        <p:txBody>
          <a:bodyPr/>
          <a:lstStyle/>
          <a:p>
            <a:r>
              <a:rPr lang="en-US" smtClean="0"/>
              <a:t>It’s just a neural network</a:t>
            </a:r>
            <a:r>
              <a:rPr lang="is-IS"/>
              <a:t>!</a:t>
            </a:r>
            <a:endParaRPr lang="is-IS" smtClean="0"/>
          </a:p>
          <a:p>
            <a:pPr lvl="1"/>
            <a:r>
              <a:rPr lang="en-US" smtClean="0"/>
              <a:t>With a slightly different / more complicated structure</a:t>
            </a:r>
          </a:p>
          <a:p>
            <a:pPr lvl="1"/>
            <a:r>
              <a:rPr lang="en-US" smtClean="0"/>
              <a:t>Straightforward to compute gradients of all parameters wrt. Outputs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4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29" y="420130"/>
            <a:ext cx="8026574" cy="597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complicated stuff</a:t>
            </a:r>
            <a:r>
              <a:rPr lang="is-IS" smtClean="0"/>
              <a:t>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Technical Problem: vanishing / exploding gradients</a:t>
            </a:r>
          </a:p>
          <a:p>
            <a:pPr lvl="1"/>
            <a:r>
              <a:rPr lang="en-US" smtClean="0"/>
              <a:t>(sort of) Solutions: LSTM units or GRUs</a:t>
            </a:r>
          </a:p>
          <a:p>
            <a:r>
              <a:rPr lang="en-US" smtClean="0"/>
              <a:t>Encoder-decoder RNN</a:t>
            </a:r>
          </a:p>
          <a:p>
            <a:r>
              <a:rPr lang="en-US" smtClean="0"/>
              <a:t>Sequence-to-sequence</a:t>
            </a:r>
          </a:p>
          <a:p>
            <a:pPr lvl="1"/>
            <a:r>
              <a:rPr lang="en-US" smtClean="0"/>
              <a:t>Machine translation</a:t>
            </a:r>
          </a:p>
          <a:p>
            <a:pPr lvl="1"/>
            <a:r>
              <a:rPr lang="en-US" smtClean="0"/>
              <a:t>Conversation generation</a:t>
            </a:r>
          </a:p>
          <a:p>
            <a:r>
              <a:rPr lang="en-US" smtClean="0"/>
              <a:t>Image captioning</a:t>
            </a: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0027" y="52334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These are all just end-to-end neural networks trained with backpropagation!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591"/>
            <a:ext cx="12192000" cy="462420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LSTM Unit</a:t>
            </a:r>
            <a:r>
              <a:rPr lang="is-IS" smtClean="0"/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8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GRU Unit</a:t>
            </a:r>
            <a:r>
              <a:rPr lang="is-IS" smtClean="0"/>
              <a:t>…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8604"/>
            <a:ext cx="12192000" cy="37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Generating text from an RNN LM</a:t>
            </a:r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91" y="6242565"/>
            <a:ext cx="469900" cy="279400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124465" y="1863210"/>
            <a:ext cx="3407375" cy="4142174"/>
            <a:chOff x="1124465" y="1863210"/>
            <a:chExt cx="3407375" cy="4142174"/>
          </a:xfrm>
        </p:grpSpPr>
        <p:grpSp>
          <p:nvGrpSpPr>
            <p:cNvPr id="36" name="Group 35"/>
            <p:cNvGrpSpPr/>
            <p:nvPr/>
          </p:nvGrpSpPr>
          <p:grpSpPr>
            <a:xfrm>
              <a:off x="1124465" y="2285617"/>
              <a:ext cx="3407375" cy="3719767"/>
              <a:chOff x="1124465" y="2285617"/>
              <a:chExt cx="3407375" cy="371976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124465" y="5585254"/>
                <a:ext cx="2197958" cy="420130"/>
                <a:chOff x="2261286" y="4361935"/>
                <a:chExt cx="2197958" cy="420130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261286" y="4361935"/>
                  <a:ext cx="1890584" cy="4201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/>
                <p:cNvSpPr/>
                <p:nvPr/>
              </p:nvSpPr>
              <p:spPr>
                <a:xfrm>
                  <a:off x="2347783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/>
                <p:cNvSpPr/>
                <p:nvPr/>
              </p:nvSpPr>
              <p:spPr>
                <a:xfrm>
                  <a:off x="2798804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Oval 6"/>
                <p:cNvSpPr/>
                <p:nvPr/>
              </p:nvSpPr>
              <p:spPr>
                <a:xfrm>
                  <a:off x="3734829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3260637" y="4361935"/>
                  <a:ext cx="11986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s-IS" smtClean="0"/>
                    <a:t>…</a:t>
                  </a:r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 rot="5400000">
                <a:off x="1709094" y="4101027"/>
                <a:ext cx="2197958" cy="420130"/>
                <a:chOff x="2261286" y="4361935"/>
                <a:chExt cx="2197958" cy="420130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2261286" y="4361935"/>
                  <a:ext cx="1890584" cy="4201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2347783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2798804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3734829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3260637" y="4361935"/>
                  <a:ext cx="11986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s-IS" smtClean="0"/>
                    <a:t>…</a:t>
                  </a:r>
                  <a:endParaRPr lang="en-US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333882" y="2285617"/>
                <a:ext cx="2197958" cy="420130"/>
                <a:chOff x="2261286" y="4361935"/>
                <a:chExt cx="2197958" cy="420130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2261286" y="4361935"/>
                  <a:ext cx="1890584" cy="42013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2347783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798804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3734829" y="4411362"/>
                  <a:ext cx="321276" cy="32127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260637" y="4361935"/>
                  <a:ext cx="11986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s-IS" smtClean="0"/>
                    <a:t>…</a:t>
                  </a:r>
                  <a:endParaRPr lang="en-US"/>
                </a:p>
              </p:txBody>
            </p:sp>
          </p:grpSp>
          <p:cxnSp>
            <p:nvCxnSpPr>
              <p:cNvPr id="23" name="Elbow Connector 22"/>
              <p:cNvCxnSpPr>
                <a:stCxn id="4" idx="0"/>
                <a:endCxn id="11" idx="2"/>
              </p:cNvCxnSpPr>
              <p:nvPr/>
            </p:nvCxnSpPr>
            <p:spPr>
              <a:xfrm rot="5400000" flipH="1" flipV="1">
                <a:off x="1619958" y="4607205"/>
                <a:ext cx="1427849" cy="528251"/>
              </a:xfrm>
              <a:prstGeom prst="bentConnector4">
                <a:avLst>
                  <a:gd name="adj1" fmla="val 42644"/>
                  <a:gd name="adj2" fmla="val 0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>
                <a:stCxn id="11" idx="0"/>
                <a:endCxn id="17" idx="2"/>
              </p:cNvCxnSpPr>
              <p:nvPr/>
            </p:nvCxnSpPr>
            <p:spPr>
              <a:xfrm flipV="1">
                <a:off x="3018138" y="2705747"/>
                <a:ext cx="261036" cy="1451658"/>
              </a:xfrm>
              <a:prstGeom prst="bentConnector4">
                <a:avLst>
                  <a:gd name="adj1" fmla="val 101776"/>
                  <a:gd name="adj2" fmla="val 57235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038" y="1863210"/>
              <a:ext cx="482600" cy="2794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018138" y="1883469"/>
            <a:ext cx="4517938" cy="4638496"/>
            <a:chOff x="3018138" y="1883469"/>
            <a:chExt cx="4517938" cy="4638496"/>
          </a:xfrm>
        </p:grpSpPr>
        <p:grpSp>
          <p:nvGrpSpPr>
            <p:cNvPr id="3" name="Group 2"/>
            <p:cNvGrpSpPr/>
            <p:nvPr/>
          </p:nvGrpSpPr>
          <p:grpSpPr>
            <a:xfrm>
              <a:off x="3018138" y="1883469"/>
              <a:ext cx="4517938" cy="4638496"/>
              <a:chOff x="3018138" y="1883469"/>
              <a:chExt cx="4517938" cy="4638496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6134" y="6242565"/>
                <a:ext cx="482600" cy="279400"/>
              </a:xfrm>
              <a:prstGeom prst="rect">
                <a:avLst/>
              </a:prstGeom>
            </p:spPr>
          </p:pic>
          <p:grpSp>
            <p:nvGrpSpPr>
              <p:cNvPr id="102" name="Group 101"/>
              <p:cNvGrpSpPr/>
              <p:nvPr/>
            </p:nvGrpSpPr>
            <p:grpSpPr>
              <a:xfrm>
                <a:off x="3018138" y="1883469"/>
                <a:ext cx="4517938" cy="4171342"/>
                <a:chOff x="3018138" y="1883469"/>
                <a:chExt cx="4517938" cy="4171342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3018138" y="2335044"/>
                  <a:ext cx="4517938" cy="3719767"/>
                  <a:chOff x="13902" y="2285617"/>
                  <a:chExt cx="4517938" cy="3719767"/>
                </a:xfrm>
              </p:grpSpPr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124465" y="5585254"/>
                    <a:ext cx="2197958" cy="420130"/>
                    <a:chOff x="2261286" y="4361935"/>
                    <a:chExt cx="2197958" cy="420130"/>
                  </a:xfrm>
                </p:grpSpPr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2261286" y="4361935"/>
                      <a:ext cx="1890584" cy="42013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Oval 53"/>
                    <p:cNvSpPr/>
                    <p:nvPr/>
                  </p:nvSpPr>
                  <p:spPr>
                    <a:xfrm>
                      <a:off x="2347783" y="4411362"/>
                      <a:ext cx="321276" cy="32127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Oval 54"/>
                    <p:cNvSpPr/>
                    <p:nvPr/>
                  </p:nvSpPr>
                  <p:spPr>
                    <a:xfrm>
                      <a:off x="2798804" y="4411362"/>
                      <a:ext cx="321276" cy="32127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6" name="Oval 55"/>
                    <p:cNvSpPr/>
                    <p:nvPr/>
                  </p:nvSpPr>
                  <p:spPr>
                    <a:xfrm>
                      <a:off x="3734829" y="4411362"/>
                      <a:ext cx="321276" cy="32127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3260637" y="4361935"/>
                      <a:ext cx="11986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is-IS" smtClean="0"/>
                        <a:t>…</a:t>
                      </a:r>
                      <a:endParaRPr lang="en-US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 rot="5400000">
                    <a:off x="1709094" y="4101027"/>
                    <a:ext cx="2197958" cy="420130"/>
                    <a:chOff x="2261286" y="4361935"/>
                    <a:chExt cx="2197958" cy="420130"/>
                  </a:xfrm>
                </p:grpSpPr>
                <p:sp>
                  <p:nvSpPr>
                    <p:cNvPr id="48" name="Rectangle 47"/>
                    <p:cNvSpPr/>
                    <p:nvPr/>
                  </p:nvSpPr>
                  <p:spPr>
                    <a:xfrm>
                      <a:off x="2261286" y="4361935"/>
                      <a:ext cx="1890584" cy="42013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2347783" y="4411362"/>
                      <a:ext cx="321276" cy="32127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Oval 49"/>
                    <p:cNvSpPr/>
                    <p:nvPr/>
                  </p:nvSpPr>
                  <p:spPr>
                    <a:xfrm>
                      <a:off x="2798804" y="4411362"/>
                      <a:ext cx="321276" cy="32127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" name="Oval 50"/>
                    <p:cNvSpPr/>
                    <p:nvPr/>
                  </p:nvSpPr>
                  <p:spPr>
                    <a:xfrm>
                      <a:off x="3734829" y="4411362"/>
                      <a:ext cx="321276" cy="32127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260637" y="4361935"/>
                      <a:ext cx="11986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is-IS" dirty="0" smtClean="0"/>
                        <a:t>…</a:t>
                      </a:r>
                      <a:endParaRPr lang="en-US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2333882" y="2285617"/>
                    <a:ext cx="2197958" cy="420130"/>
                    <a:chOff x="2261286" y="4361935"/>
                    <a:chExt cx="2197958" cy="420130"/>
                  </a:xfrm>
                </p:grpSpPr>
                <p:sp>
                  <p:nvSpPr>
                    <p:cNvPr id="43" name="Rectangle 42"/>
                    <p:cNvSpPr/>
                    <p:nvPr/>
                  </p:nvSpPr>
                  <p:spPr>
                    <a:xfrm>
                      <a:off x="2261286" y="4361935"/>
                      <a:ext cx="1890584" cy="42013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" name="Oval 43"/>
                    <p:cNvSpPr/>
                    <p:nvPr/>
                  </p:nvSpPr>
                  <p:spPr>
                    <a:xfrm>
                      <a:off x="2347783" y="4411362"/>
                      <a:ext cx="321276" cy="32127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" name="Oval 44"/>
                    <p:cNvSpPr/>
                    <p:nvPr/>
                  </p:nvSpPr>
                  <p:spPr>
                    <a:xfrm>
                      <a:off x="2798804" y="4411362"/>
                      <a:ext cx="321276" cy="32127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3734829" y="4411362"/>
                      <a:ext cx="321276" cy="321276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3260637" y="4361935"/>
                      <a:ext cx="119860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is-IS" smtClean="0"/>
                        <a:t>…</a:t>
                      </a:r>
                      <a:endParaRPr lang="en-US"/>
                    </a:p>
                  </p:txBody>
                </p:sp>
              </p:grpSp>
              <p:cxnSp>
                <p:nvCxnSpPr>
                  <p:cNvPr id="41" name="Elbow Connector 40"/>
                  <p:cNvCxnSpPr>
                    <a:stCxn id="53" idx="0"/>
                    <a:endCxn id="48" idx="2"/>
                  </p:cNvCxnSpPr>
                  <p:nvPr/>
                </p:nvCxnSpPr>
                <p:spPr>
                  <a:xfrm rot="5400000" flipH="1" flipV="1">
                    <a:off x="1619958" y="4607205"/>
                    <a:ext cx="1427849" cy="528251"/>
                  </a:xfrm>
                  <a:prstGeom prst="bentConnector4">
                    <a:avLst>
                      <a:gd name="adj1" fmla="val 42644"/>
                      <a:gd name="adj2" fmla="val 0"/>
                    </a:avLst>
                  </a:prstGeom>
                  <a:ln w="476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Elbow Connector 41"/>
                  <p:cNvCxnSpPr>
                    <a:stCxn id="48" idx="0"/>
                    <a:endCxn id="43" idx="2"/>
                  </p:cNvCxnSpPr>
                  <p:nvPr/>
                </p:nvCxnSpPr>
                <p:spPr>
                  <a:xfrm flipV="1">
                    <a:off x="3018138" y="2705747"/>
                    <a:ext cx="261036" cy="1451658"/>
                  </a:xfrm>
                  <a:prstGeom prst="bentConnector4">
                    <a:avLst>
                      <a:gd name="adj1" fmla="val 101776"/>
                      <a:gd name="adj2" fmla="val 57235"/>
                    </a:avLst>
                  </a:prstGeom>
                  <a:ln w="476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Elbow Connector 86"/>
                  <p:cNvCxnSpPr>
                    <a:stCxn id="11" idx="0"/>
                  </p:cNvCxnSpPr>
                  <p:nvPr/>
                </p:nvCxnSpPr>
                <p:spPr>
                  <a:xfrm flipV="1">
                    <a:off x="13902" y="3570459"/>
                    <a:ext cx="2567115" cy="537519"/>
                  </a:xfrm>
                  <a:prstGeom prst="bentConnector3">
                    <a:avLst>
                      <a:gd name="adj1" fmla="val 50000"/>
                    </a:avLst>
                  </a:prstGeom>
                  <a:ln w="4762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98" name="Picture 9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13106" y="1883469"/>
                  <a:ext cx="482600" cy="2921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6" name="Straight Arrow Connector 25"/>
            <p:cNvCxnSpPr/>
            <p:nvPr/>
          </p:nvCxnSpPr>
          <p:spPr>
            <a:xfrm>
              <a:off x="3422822" y="2175569"/>
              <a:ext cx="1408670" cy="4066996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022374" y="1899555"/>
            <a:ext cx="5322402" cy="4622410"/>
            <a:chOff x="6022374" y="1899555"/>
            <a:chExt cx="5322402" cy="4622410"/>
          </a:xfrm>
        </p:grpSpPr>
        <p:grpSp>
          <p:nvGrpSpPr>
            <p:cNvPr id="29" name="Group 28"/>
            <p:cNvGrpSpPr/>
            <p:nvPr/>
          </p:nvGrpSpPr>
          <p:grpSpPr>
            <a:xfrm>
              <a:off x="6022374" y="1899555"/>
              <a:ext cx="5322402" cy="4622410"/>
              <a:chOff x="6022374" y="1899555"/>
              <a:chExt cx="5322402" cy="462241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022374" y="1899555"/>
                <a:ext cx="5322402" cy="4622410"/>
                <a:chOff x="6022374" y="1899555"/>
                <a:chExt cx="5322402" cy="4622410"/>
              </a:xfrm>
            </p:grpSpPr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5284" y="6229865"/>
                  <a:ext cx="482600" cy="292100"/>
                </a:xfrm>
                <a:prstGeom prst="rect">
                  <a:avLst/>
                </a:prstGeom>
              </p:spPr>
            </p:pic>
            <p:grpSp>
              <p:nvGrpSpPr>
                <p:cNvPr id="103" name="Group 102"/>
                <p:cNvGrpSpPr/>
                <p:nvPr/>
              </p:nvGrpSpPr>
              <p:grpSpPr>
                <a:xfrm>
                  <a:off x="6022374" y="1899555"/>
                  <a:ext cx="5322402" cy="4155256"/>
                  <a:chOff x="6022374" y="1899555"/>
                  <a:chExt cx="5322402" cy="4155256"/>
                </a:xfrm>
              </p:grpSpPr>
              <p:grpSp>
                <p:nvGrpSpPr>
                  <p:cNvPr id="83" name="Group 82"/>
                  <p:cNvGrpSpPr/>
                  <p:nvPr/>
                </p:nvGrpSpPr>
                <p:grpSpPr>
                  <a:xfrm>
                    <a:off x="6022374" y="2335044"/>
                    <a:ext cx="5322402" cy="3719767"/>
                    <a:chOff x="6022374" y="2335044"/>
                    <a:chExt cx="5322402" cy="3719767"/>
                  </a:xfrm>
                </p:grpSpPr>
                <p:grpSp>
                  <p:nvGrpSpPr>
                    <p:cNvPr id="61" name="Group 60"/>
                    <p:cNvGrpSpPr/>
                    <p:nvPr/>
                  </p:nvGrpSpPr>
                  <p:grpSpPr>
                    <a:xfrm>
                      <a:off x="6022374" y="2335044"/>
                      <a:ext cx="4907175" cy="3719767"/>
                      <a:chOff x="-128201" y="2285617"/>
                      <a:chExt cx="4907175" cy="3719767"/>
                    </a:xfrm>
                  </p:grpSpPr>
                  <p:grpSp>
                    <p:nvGrpSpPr>
                      <p:cNvPr id="62" name="Group 61"/>
                      <p:cNvGrpSpPr/>
                      <p:nvPr/>
                    </p:nvGrpSpPr>
                    <p:grpSpPr>
                      <a:xfrm>
                        <a:off x="1124465" y="5585254"/>
                        <a:ext cx="2197958" cy="420130"/>
                        <a:chOff x="2261286" y="4361935"/>
                        <a:chExt cx="2197958" cy="420130"/>
                      </a:xfrm>
                    </p:grpSpPr>
                    <p:sp>
                      <p:nvSpPr>
                        <p:cNvPr id="77" name="Rectangle 76"/>
                        <p:cNvSpPr/>
                        <p:nvPr/>
                      </p:nvSpPr>
                      <p:spPr>
                        <a:xfrm>
                          <a:off x="2261286" y="4361935"/>
                          <a:ext cx="1890584" cy="42013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8" name="Oval 77"/>
                        <p:cNvSpPr/>
                        <p:nvPr/>
                      </p:nvSpPr>
                      <p:spPr>
                        <a:xfrm>
                          <a:off x="2347783" y="4411362"/>
                          <a:ext cx="321276" cy="32127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9" name="Oval 78"/>
                        <p:cNvSpPr/>
                        <p:nvPr/>
                      </p:nvSpPr>
                      <p:spPr>
                        <a:xfrm>
                          <a:off x="2798804" y="4411362"/>
                          <a:ext cx="321276" cy="32127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0" name="Oval 79"/>
                        <p:cNvSpPr/>
                        <p:nvPr/>
                      </p:nvSpPr>
                      <p:spPr>
                        <a:xfrm>
                          <a:off x="3734829" y="4411362"/>
                          <a:ext cx="321276" cy="32127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1" name="TextBox 80"/>
                        <p:cNvSpPr txBox="1"/>
                        <p:nvPr/>
                      </p:nvSpPr>
                      <p:spPr>
                        <a:xfrm>
                          <a:off x="3260637" y="4361935"/>
                          <a:ext cx="119860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is-IS" smtClean="0"/>
                            <a:t>…</a:t>
                          </a:r>
                          <a:endParaRPr lang="en-US"/>
                        </a:p>
                      </p:txBody>
                    </p:sp>
                  </p:grpSp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 rot="5400000">
                        <a:off x="1709094" y="4101027"/>
                        <a:ext cx="2197958" cy="420130"/>
                        <a:chOff x="2261286" y="4361935"/>
                        <a:chExt cx="2197958" cy="420130"/>
                      </a:xfrm>
                    </p:grpSpPr>
                    <p:sp>
                      <p:nvSpPr>
                        <p:cNvPr id="72" name="Rectangle 71"/>
                        <p:cNvSpPr/>
                        <p:nvPr/>
                      </p:nvSpPr>
                      <p:spPr>
                        <a:xfrm>
                          <a:off x="2261286" y="4361935"/>
                          <a:ext cx="1890584" cy="42013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3" name="Oval 72"/>
                        <p:cNvSpPr/>
                        <p:nvPr/>
                      </p:nvSpPr>
                      <p:spPr>
                        <a:xfrm>
                          <a:off x="2347783" y="4411362"/>
                          <a:ext cx="321276" cy="32127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4" name="Oval 73"/>
                        <p:cNvSpPr/>
                        <p:nvPr/>
                      </p:nvSpPr>
                      <p:spPr>
                        <a:xfrm>
                          <a:off x="2798804" y="4411362"/>
                          <a:ext cx="321276" cy="32127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5" name="Oval 74"/>
                        <p:cNvSpPr/>
                        <p:nvPr/>
                      </p:nvSpPr>
                      <p:spPr>
                        <a:xfrm>
                          <a:off x="3734829" y="4411362"/>
                          <a:ext cx="321276" cy="32127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6" name="TextBox 75"/>
                        <p:cNvSpPr txBox="1"/>
                        <p:nvPr/>
                      </p:nvSpPr>
                      <p:spPr>
                        <a:xfrm>
                          <a:off x="3260637" y="4361935"/>
                          <a:ext cx="119860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is-IS" smtClean="0"/>
                            <a:t>…</a:t>
                          </a:r>
                          <a:endParaRPr lang="en-US"/>
                        </a:p>
                      </p:txBody>
                    </p:sp>
                  </p:grpSp>
                  <p:grpSp>
                    <p:nvGrpSpPr>
                      <p:cNvPr id="64" name="Group 63"/>
                      <p:cNvGrpSpPr/>
                      <p:nvPr/>
                    </p:nvGrpSpPr>
                    <p:grpSpPr>
                      <a:xfrm>
                        <a:off x="2333882" y="2285617"/>
                        <a:ext cx="2197958" cy="420130"/>
                        <a:chOff x="2261286" y="4361935"/>
                        <a:chExt cx="2197958" cy="420130"/>
                      </a:xfrm>
                    </p:grpSpPr>
                    <p:sp>
                      <p:nvSpPr>
                        <p:cNvPr id="67" name="Rectangle 66"/>
                        <p:cNvSpPr/>
                        <p:nvPr/>
                      </p:nvSpPr>
                      <p:spPr>
                        <a:xfrm>
                          <a:off x="2261286" y="4361935"/>
                          <a:ext cx="1890584" cy="420130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68" name="Oval 67"/>
                        <p:cNvSpPr/>
                        <p:nvPr/>
                      </p:nvSpPr>
                      <p:spPr>
                        <a:xfrm>
                          <a:off x="2347783" y="4411362"/>
                          <a:ext cx="321276" cy="32127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69" name="Oval 68"/>
                        <p:cNvSpPr/>
                        <p:nvPr/>
                      </p:nvSpPr>
                      <p:spPr>
                        <a:xfrm>
                          <a:off x="2798804" y="4411362"/>
                          <a:ext cx="321276" cy="32127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0" name="Oval 69"/>
                        <p:cNvSpPr/>
                        <p:nvPr/>
                      </p:nvSpPr>
                      <p:spPr>
                        <a:xfrm>
                          <a:off x="3734829" y="4411362"/>
                          <a:ext cx="321276" cy="321276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1" name="TextBox 70"/>
                        <p:cNvSpPr txBox="1"/>
                        <p:nvPr/>
                      </p:nvSpPr>
                      <p:spPr>
                        <a:xfrm>
                          <a:off x="3260637" y="4361935"/>
                          <a:ext cx="1198607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is-IS" smtClean="0"/>
                            <a:t>…</a:t>
                          </a:r>
                          <a:endParaRPr lang="en-US"/>
                        </a:p>
                      </p:txBody>
                    </p:sp>
                  </p:grpSp>
                  <p:cxnSp>
                    <p:nvCxnSpPr>
                      <p:cNvPr id="65" name="Elbow Connector 64"/>
                      <p:cNvCxnSpPr>
                        <a:stCxn id="77" idx="0"/>
                        <a:endCxn id="72" idx="2"/>
                      </p:cNvCxnSpPr>
                      <p:nvPr/>
                    </p:nvCxnSpPr>
                    <p:spPr>
                      <a:xfrm rot="5400000" flipH="1" flipV="1">
                        <a:off x="1619958" y="4607205"/>
                        <a:ext cx="1427849" cy="528251"/>
                      </a:xfrm>
                      <a:prstGeom prst="bentConnector4">
                        <a:avLst>
                          <a:gd name="adj1" fmla="val 42644"/>
                          <a:gd name="adj2" fmla="val 0"/>
                        </a:avLst>
                      </a:prstGeom>
                      <a:ln w="4762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6" name="Elbow Connector 65"/>
                      <p:cNvCxnSpPr>
                        <a:stCxn id="72" idx="0"/>
                        <a:endCxn id="67" idx="2"/>
                      </p:cNvCxnSpPr>
                      <p:nvPr/>
                    </p:nvCxnSpPr>
                    <p:spPr>
                      <a:xfrm flipV="1">
                        <a:off x="3018138" y="2705747"/>
                        <a:ext cx="261036" cy="1451658"/>
                      </a:xfrm>
                      <a:prstGeom prst="bentConnector4">
                        <a:avLst>
                          <a:gd name="adj1" fmla="val 101776"/>
                          <a:gd name="adj2" fmla="val 57235"/>
                        </a:avLst>
                      </a:prstGeom>
                      <a:ln w="4762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0" name="Elbow Connector 89"/>
                      <p:cNvCxnSpPr>
                        <a:stCxn id="48" idx="0"/>
                      </p:cNvCxnSpPr>
                      <p:nvPr/>
                    </p:nvCxnSpPr>
                    <p:spPr>
                      <a:xfrm flipV="1">
                        <a:off x="-128201" y="3561877"/>
                        <a:ext cx="2709218" cy="595528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4762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3" name="Elbow Connector 92"/>
                      <p:cNvCxnSpPr>
                        <a:stCxn id="72" idx="0"/>
                      </p:cNvCxnSpPr>
                      <p:nvPr/>
                    </p:nvCxnSpPr>
                    <p:spPr>
                      <a:xfrm flipV="1">
                        <a:off x="3018138" y="3543686"/>
                        <a:ext cx="1760836" cy="613719"/>
                      </a:xfrm>
                      <a:prstGeom prst="bentConnector3">
                        <a:avLst>
                          <a:gd name="adj1" fmla="val 50000"/>
                        </a:avLst>
                      </a:prstGeom>
                      <a:ln w="47625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10682415" y="3526566"/>
                      <a:ext cx="662361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s-IS" sz="5400" smtClean="0"/>
                        <a:t>…</a:t>
                      </a:r>
                      <a:endParaRPr lang="en-US" sz="5400"/>
                    </a:p>
                  </p:txBody>
                </p:sp>
              </p:grpSp>
              <p:pic>
                <p:nvPicPr>
                  <p:cNvPr id="100" name="Picture 9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119286" y="1899555"/>
                    <a:ext cx="495300" cy="27940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84" name="Straight Arrow Connector 83"/>
              <p:cNvCxnSpPr/>
              <p:nvPr/>
            </p:nvCxnSpPr>
            <p:spPr>
              <a:xfrm>
                <a:off x="6393077" y="2227393"/>
                <a:ext cx="1368683" cy="4002472"/>
              </a:xfrm>
              <a:prstGeom prst="straightConnector1">
                <a:avLst/>
              </a:prstGeom>
              <a:ln w="603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Arrow Connector 85"/>
            <p:cNvCxnSpPr/>
            <p:nvPr/>
          </p:nvCxnSpPr>
          <p:spPr>
            <a:xfrm>
              <a:off x="9363332" y="2279217"/>
              <a:ext cx="1368683" cy="4002472"/>
            </a:xfrm>
            <a:prstGeom prst="straightConnector1">
              <a:avLst/>
            </a:prstGeom>
            <a:ln w="603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66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Translation Models (sequence to sequence)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221"/>
            <a:ext cx="12192000" cy="273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Conversation Generation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12" y="1580614"/>
            <a:ext cx="5540976" cy="48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-1138" r="-488" b="21951"/>
          <a:stretch/>
        </p:blipFill>
        <p:spPr>
          <a:xfrm>
            <a:off x="1524000" y="0"/>
            <a:ext cx="9144000" cy="54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8" y="716005"/>
            <a:ext cx="10629900" cy="23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76" y="2987147"/>
            <a:ext cx="8144990" cy="375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6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8" y="0"/>
            <a:ext cx="7951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0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7" y="1767015"/>
            <a:ext cx="11215945" cy="33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408"/>
            <a:ext cx="12192000" cy="27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5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94" y="7020"/>
            <a:ext cx="10942825" cy="68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4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2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7266" cy="680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0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0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"/>
          <a:stretch/>
        </p:blipFill>
        <p:spPr>
          <a:xfrm>
            <a:off x="1524000" y="0"/>
            <a:ext cx="9144000" cy="64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0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9554"/>
          </a:xfrm>
        </p:spPr>
        <p:txBody>
          <a:bodyPr>
            <a:normAutofit/>
          </a:bodyPr>
          <a:lstStyle/>
          <a:p>
            <a:r>
              <a:rPr lang="en-US" smtClean="0"/>
              <a:t>Deep learning is a popular area in machine learning recently</a:t>
            </a:r>
          </a:p>
          <a:p>
            <a:pPr lvl="1"/>
            <a:r>
              <a:rPr lang="en-US" smtClean="0"/>
              <a:t>Very successful in speech recognition and computer vision</a:t>
            </a:r>
          </a:p>
          <a:p>
            <a:r>
              <a:rPr lang="en-US" smtClean="0"/>
              <a:t>Becoming very popular in NLP these days</a:t>
            </a:r>
          </a:p>
          <a:p>
            <a:r>
              <a:rPr lang="en-US" smtClean="0"/>
              <a:t>Main motivation:</a:t>
            </a:r>
          </a:p>
          <a:p>
            <a:pPr lvl="1"/>
            <a:r>
              <a:rPr lang="en-US" smtClean="0"/>
              <a:t>Learn feature representations from data</a:t>
            </a:r>
          </a:p>
          <a:p>
            <a:pPr lvl="1"/>
            <a:r>
              <a:rPr lang="en-US" smtClean="0"/>
              <a:t>Alternative to hand-engineered features</a:t>
            </a:r>
          </a:p>
          <a:p>
            <a:r>
              <a:rPr lang="en-US" smtClean="0"/>
              <a:t>Neural networks:</a:t>
            </a:r>
          </a:p>
          <a:p>
            <a:pPr lvl="1"/>
            <a:r>
              <a:rPr lang="en-US" smtClean="0"/>
              <a:t>Primary deep learning approach</a:t>
            </a:r>
          </a:p>
          <a:p>
            <a:pPr lvl="1"/>
            <a:r>
              <a:rPr lang="en-US" smtClean="0"/>
              <a:t>Layers of logistic regressions – can directly calculate gradients from outputs</a:t>
            </a:r>
          </a:p>
          <a:p>
            <a:pPr lvl="1"/>
            <a:r>
              <a:rPr lang="en-US" smtClean="0"/>
              <a:t>Nonlinear 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11569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"/>
          <a:stretch/>
        </p:blipFill>
        <p:spPr>
          <a:xfrm>
            <a:off x="1524000" y="0"/>
            <a:ext cx="9144000" cy="64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4835</TotalTime>
  <Words>357</Words>
  <Application>Microsoft Macintosh PowerPoint</Application>
  <PresentationFormat>Widescreen</PresentationFormat>
  <Paragraphs>86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Calibri</vt:lpstr>
      <vt:lpstr>Calibri Light</vt:lpstr>
      <vt:lpstr>Arial</vt:lpstr>
      <vt:lpstr>Office Theme</vt:lpstr>
      <vt:lpstr>Deep Learning in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 Language Models</vt:lpstr>
      <vt:lpstr>Review</vt:lpstr>
      <vt:lpstr>Q: How to model sequences with neural Networks?</vt:lpstr>
      <vt:lpstr>How about just predicting the next word in the input?</vt:lpstr>
      <vt:lpstr>Word2vec</vt:lpstr>
      <vt:lpstr>Using more than one word of context</vt:lpstr>
      <vt:lpstr>Word2Vec: fast to train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Recurrent Neural Network Language Models</vt:lpstr>
      <vt:lpstr>PowerPoint Presentation</vt:lpstr>
      <vt:lpstr>PowerPoint Presentation</vt:lpstr>
      <vt:lpstr>Training RNN language models</vt:lpstr>
      <vt:lpstr>PowerPoint Presentation</vt:lpstr>
      <vt:lpstr>More complicated stuff…</vt:lpstr>
      <vt:lpstr>LSTM Unit…</vt:lpstr>
      <vt:lpstr>GRU Unit…</vt:lpstr>
      <vt:lpstr>Generating text from an RNN LM</vt:lpstr>
      <vt:lpstr>Neural Translation Models (sequence to sequence)</vt:lpstr>
      <vt:lpstr>Conversation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Microsoft Office User</cp:lastModifiedBy>
  <cp:revision>152</cp:revision>
  <cp:lastPrinted>2016-04-15T16:07:28Z</cp:lastPrinted>
  <dcterms:created xsi:type="dcterms:W3CDTF">2016-02-03T15:02:26Z</dcterms:created>
  <dcterms:modified xsi:type="dcterms:W3CDTF">2016-04-22T22:46:26Z</dcterms:modified>
</cp:coreProperties>
</file>